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39DF256-6247-4BE5-A6AA-962B65D224DA}">
  <a:tblStyle styleId="{C39DF256-6247-4BE5-A6AA-962B65D224D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B23m-sm0Ep8tpFu_rn7C1QYQ7_BEflLkhNYtIM0qYuA/copy" TargetMode="External"/><Relationship Id="rId10" Type="http://schemas.openxmlformats.org/officeDocument/2006/relationships/hyperlink" Target="https://docs.google.com/presentation/d/1Hv497L7R4RtKX-76ihfM-cH42IA9umkTwWnD3OlDIwE/copy" TargetMode="External"/><Relationship Id="rId13" Type="http://schemas.openxmlformats.org/officeDocument/2006/relationships/hyperlink" Target="https://docs.google.com/presentation/d/1GSFWFsyx0bB-M6BnmEHmS7t1rP5ZQx5mHM7KAciAQho/copy" TargetMode="External"/><Relationship Id="rId12" Type="http://schemas.openxmlformats.org/officeDocument/2006/relationships/hyperlink" Target="https://docs.google.com/presentation/d/14-sfz_U23iVD1HRev3ENdL1yg63XgIYMw_MHO8QS_-Q/copy"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docs.google.com/presentation/d/1nuBoFUVWiQCRiW5biehGt5Q3D6vu1C6uJercYRo01-k/copy" TargetMode="External"/><Relationship Id="rId5" Type="http://schemas.openxmlformats.org/officeDocument/2006/relationships/hyperlink" Target="https://docs.google.com/presentation/d/1B23m-sm0Ep8tpFu_rn7C1QYQ7_BEflLkhNYtIM0qYuA/copy" TargetMode="External"/><Relationship Id="rId6" Type="http://schemas.openxmlformats.org/officeDocument/2006/relationships/hyperlink" Target="https://docs.google.com/presentation/d/14-sfz_U23iVD1HRev3ENdL1yg63XgIYMw_MHO8QS_-Q/copy" TargetMode="External"/><Relationship Id="rId7" Type="http://schemas.openxmlformats.org/officeDocument/2006/relationships/hyperlink" Target="https://docs.google.com/presentation/d/1GSFWFsyx0bB-M6BnmEHmS7t1rP5ZQx5mHM7KAciAQho/copy" TargetMode="External"/><Relationship Id="rId8" Type="http://schemas.openxmlformats.org/officeDocument/2006/relationships/hyperlink" Target="https://docs.google.com/presentation/d/1eAggZhWWOfO8RjD9QovNOgSLm-j5Rad4cntMi6_duXg/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youtube.com/watch?v=0yh78C-VeI8&amp;list=PLZGZzkt0Jof95Fg1tST1Yf5aaDbZBLgP7&amp;index=18" TargetMode="External"/><Relationship Id="rId6" Type="http://schemas.openxmlformats.org/officeDocument/2006/relationships/hyperlink" Target="https://docs.google.com/presentation/d/1xyt6yP5NDLs4h5CX1nMhtOheAvcMpDaq-0xkccRlqS4/copy?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{C39DF256-6247-4BE5-A6AA-962B65D224DA}</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6: </a:t>
                      </a:r>
                      <a:r>
                        <a:rPr b="1" lang="en" sz="1300">
                          <a:latin typeface="Inter"/>
                          <a:ea typeface="Inter"/>
                          <a:cs typeface="Inter"/>
                          <a:sym typeface="Inter"/>
                        </a:rPr>
                        <a:t>The Construction of Race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construct of race, specifically the concepts of 'whiteness' and 'blackness,' form in early colonial America?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7.15, 7.20, 7.21, 7.23, 7.24</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85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Construction of Race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The Construction of Race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Materials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Social Construct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Quickwrite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000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Review the Depth of Knowledge (DOK) Framework using slides 1-5 in </a:t>
                      </a:r>
                      <a:r>
                        <a:rPr lang="en" sz="1200" u="sng">
                          <a:solidFill>
                            <a:schemeClr val="hlink"/>
                          </a:solidFill>
                          <a:latin typeface="Inter"/>
                          <a:ea typeface="Inter"/>
                          <a:cs typeface="Inter"/>
                          <a:sym typeface="Inter"/>
                          <a:hlinkClick r:id="rId12"/>
                        </a:rPr>
                        <a:t>The Construction of Race Presentation</a:t>
                      </a:r>
                      <a:r>
                        <a:rPr lang="en" sz="1200">
                          <a:solidFill>
                            <a:schemeClr val="dk1"/>
                          </a:solidFill>
                          <a:latin typeface="Inter"/>
                          <a:ea typeface="Inter"/>
                          <a:cs typeface="Inter"/>
                          <a:sym typeface="Inter"/>
                        </a:rPr>
                        <a:t>. Explain the importance of asking good questions in history and the four levels of questioning. Guide students through a practice with a </a:t>
                      </a:r>
                      <a:r>
                        <a:rPr lang="en" sz="1200">
                          <a:solidFill>
                            <a:schemeClr val="dk1"/>
                          </a:solidFill>
                          <a:latin typeface="Inter"/>
                          <a:ea typeface="Inter"/>
                          <a:cs typeface="Inter"/>
                          <a:sym typeface="Inter"/>
                        </a:rPr>
                        <a:t>relevant</a:t>
                      </a:r>
                      <a:r>
                        <a:rPr lang="en" sz="1200">
                          <a:solidFill>
                            <a:schemeClr val="dk1"/>
                          </a:solidFill>
                          <a:latin typeface="Inter"/>
                          <a:ea typeface="Inter"/>
                          <a:cs typeface="Inter"/>
                          <a:sym typeface="Inter"/>
                        </a:rPr>
                        <a:t> scenario about a student, using </a:t>
                      </a:r>
                      <a:r>
                        <a:rPr lang="en" sz="1200" u="sng">
                          <a:solidFill>
                            <a:schemeClr val="hlink"/>
                          </a:solidFill>
                          <a:latin typeface="Inter"/>
                          <a:ea typeface="Inter"/>
                          <a:cs typeface="Inter"/>
                          <a:sym typeface="Inter"/>
                          <a:hlinkClick r:id="rId13"/>
                        </a:rPr>
                        <a:t>The Construction of Race Student Worksheet </a:t>
                      </a:r>
                      <a:r>
                        <a:rPr lang="en" sz="1200">
                          <a:solidFill>
                            <a:schemeClr val="dk1"/>
                          </a:solidFill>
                          <a:latin typeface="Inter"/>
                          <a:ea typeface="Inter"/>
                          <a:cs typeface="Inter"/>
                          <a:sym typeface="Inter"/>
                        </a:rPr>
                        <a:t>(page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Go over slideshow presentation to review Depth of Knowledge (DOK)</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Have students practice DOK question writing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slides 1-5 of presentation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Practice developing DOK leveled questions on the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English Colonies:</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{C39DF256-6247-4BE5-A6AA-962B65D224DA}</a:tableStyleId>
              </a:tblPr>
              <a:tblGrid>
                <a:gridCol w="1673200"/>
                <a:gridCol w="4266775"/>
                <a:gridCol w="3493525"/>
              </a:tblGrid>
              <a:tr h="2705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6: The Construction of Race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3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 6 in the presentation, provide students with an explanation of what is meant by the “codification of race.” Then, play the podcast video to help students understand how race was constructed in Colonial America. Students can follow along with the transcript on page 2 and then answer the </a:t>
                      </a:r>
                      <a:r>
                        <a:rPr lang="en" sz="1200">
                          <a:solidFill>
                            <a:schemeClr val="dk1"/>
                          </a:solidFill>
                          <a:latin typeface="Inter"/>
                          <a:ea typeface="Inter"/>
                          <a:cs typeface="Inter"/>
                          <a:sym typeface="Inter"/>
                        </a:rPr>
                        <a:t>questions</a:t>
                      </a:r>
                      <a:r>
                        <a:rPr lang="en" sz="1200">
                          <a:solidFill>
                            <a:schemeClr val="dk1"/>
                          </a:solidFill>
                          <a:latin typeface="Inter"/>
                          <a:ea typeface="Inter"/>
                          <a:cs typeface="Inter"/>
                          <a:sym typeface="Inter"/>
                        </a:rPr>
                        <a:t> on page 3.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93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Remind students of this lesson’s supporting question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5"/>
                        </a:rPr>
                        <a:t>Play video</a:t>
                      </a:r>
                      <a:r>
                        <a:rPr lang="en" sz="1200">
                          <a:solidFill>
                            <a:schemeClr val="dk1"/>
                          </a:solidFill>
                          <a:latin typeface="Inter"/>
                          <a:ea typeface="Inter"/>
                          <a:cs typeface="Inter"/>
                          <a:sym typeface="Inter"/>
                        </a:rPr>
                        <a:t> of interview with Dr. Katharine Gerbner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2-3</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Informally discuss student answers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video and track the connection to this lesson’s supporting question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video-based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answers with peers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6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As explained by Dr. Gerbner, the codification of race began in the mid-17th century. Students will investigate two laws </a:t>
                      </a:r>
                      <a:r>
                        <a:rPr lang="en" sz="1200">
                          <a:latin typeface="Inter"/>
                          <a:ea typeface="Inter"/>
                          <a:cs typeface="Inter"/>
                          <a:sym typeface="Inter"/>
                        </a:rPr>
                        <a:t>from Virginia in the 1660s to see how this is evidenced in historical sources.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03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4-5</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 reading of the two laws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 as they answer the questions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two Virginia laws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questions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9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Have students write an </a:t>
                      </a:r>
                      <a:r>
                        <a:rPr lang="en" sz="1200" u="sng">
                          <a:solidFill>
                            <a:schemeClr val="accent5"/>
                          </a:solidFill>
                          <a:latin typeface="Inter"/>
                          <a:ea typeface="Inter"/>
                          <a:cs typeface="Inter"/>
                          <a:sym typeface="Inter"/>
                          <a:hlinkClick r:id="rId6">
                            <a:extLst>
                              <a:ext uri="{A12FA001-AC4F-418D-AE19-62706E023703}">
                                <ahyp:hlinkClr val="tx"/>
                              </a:ext>
                            </a:extLst>
                          </a:hlinkClick>
                        </a:rPr>
                        <a:t>“Exit Ticket” </a:t>
                      </a:r>
                      <a:r>
                        <a:rPr lang="en" sz="1200">
                          <a:solidFill>
                            <a:schemeClr val="dk1"/>
                          </a:solidFill>
                          <a:latin typeface="Inter"/>
                          <a:ea typeface="Inter"/>
                          <a:cs typeface="Inter"/>
                          <a:sym typeface="Inter"/>
                        </a:rPr>
                        <a:t>with questions they have generated about the construction and codification of race.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986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Have the students write at minimum one question per DOK level based on their reading of the two Virginia laws and the Dr. Gerbner interview.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Set timers if needed so that students are held accountable for their question creation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Have students switch their questions with a peer, where the peer with have to answer the level 3 </a:t>
                      </a:r>
                      <a:r>
                        <a:rPr lang="en" sz="1200">
                          <a:solidFill>
                            <a:schemeClr val="dk1"/>
                          </a:solidFill>
                          <a:latin typeface="Inter"/>
                          <a:ea typeface="Inter"/>
                          <a:cs typeface="Inter"/>
                          <a:sym typeface="Inter"/>
                        </a:rPr>
                        <a:t>question</a:t>
                      </a:r>
                      <a:r>
                        <a:rPr lang="en" sz="1200">
                          <a:solidFill>
                            <a:schemeClr val="dk1"/>
                          </a:solidFill>
                          <a:latin typeface="Inter"/>
                          <a:ea typeface="Inter"/>
                          <a:cs typeface="Inter"/>
                          <a:sym typeface="Inter"/>
                        </a:rPr>
                        <a:t> using CER format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Using both the video and documents, write at least one question for each DOK level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Switch questions with a peer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your peer’s Level 3 question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English Colonies: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